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96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2920"/>
            <a:ext cx="2651760" cy="6751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69164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30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AI-Native M&amp;A Technology.</a:t>
            </a:r>
            <a:endParaRPr lang="en-US" sz="3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30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Decades of Dealmaking Experience.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10896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acquisition advisory, proprietary search and sell-side execution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4348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OVERVIEW   |   SEPTEMBER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 OVERVIEW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judgment at every stage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York based. Nationwide coverage. Direct access to experienced deal professionals.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2499360" cy="1325880"/>
          </a:xfrm>
          <a:prstGeom prst="roundRect">
            <a:avLst>
              <a:gd name="adj" fmla="val 5517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22960" y="1783080"/>
            <a:ext cx="195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30+</a:t>
            </a:r>
            <a:endParaRPr lang="en-US" sz="38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450592"/>
            <a:ext cx="195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M&amp;A experience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322320" y="1645920"/>
            <a:ext cx="2499360" cy="1325880"/>
          </a:xfrm>
          <a:prstGeom prst="roundRect">
            <a:avLst>
              <a:gd name="adj" fmla="val 5517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3596640" y="1783080"/>
            <a:ext cx="195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$2B+</a:t>
            </a:r>
            <a:endParaRPr lang="en-US" sz="3800" dirty="0"/>
          </a:p>
        </p:txBody>
      </p:sp>
      <p:sp>
        <p:nvSpPr>
          <p:cNvPr id="13" name="Text 10"/>
          <p:cNvSpPr txBox="1"/>
          <p:nvPr/>
        </p:nvSpPr>
        <p:spPr>
          <a:xfrm>
            <a:off x="3596640" y="2450592"/>
            <a:ext cx="195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transactions across our principals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096000" y="1645920"/>
            <a:ext cx="2499360" cy="1325880"/>
          </a:xfrm>
          <a:prstGeom prst="roundRect">
            <a:avLst>
              <a:gd name="adj" fmla="val 5517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6370320" y="1783080"/>
            <a:ext cx="195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team</a:t>
            </a:r>
            <a:endParaRPr lang="en-US" sz="3800" dirty="0"/>
          </a:p>
        </p:txBody>
      </p:sp>
      <p:sp>
        <p:nvSpPr>
          <p:cNvPr id="16" name="Text 13"/>
          <p:cNvSpPr txBox="1"/>
          <p:nvPr/>
        </p:nvSpPr>
        <p:spPr>
          <a:xfrm>
            <a:off x="6370320" y="2450592"/>
            <a:ext cx="195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strategy through closing</a:t>
            </a:r>
            <a:endParaRPr lang="en-US" sz="125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32461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Northeastern Advisors helps acquirers pursue growth and owners evaluate their next chapter. We combine transaction experience, market relationships and AI-native research with hands-on advisory.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297680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experience reflects our principals’ careers, including work at prior firms.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Advisory services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Engagements tailored to your objectives and the support your transaction requires.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8046720" cy="493776"/>
          </a:xfrm>
          <a:prstGeom prst="roundRect">
            <a:avLst>
              <a:gd name="adj" fmla="val 14815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13232" y="1664208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00" y="1777776"/>
            <a:ext cx="193487" cy="19348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25880" y="1627632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Acquisition Advisory</a:t>
            </a:r>
            <a:endParaRPr lang="en-US" sz="1350" dirty="0"/>
          </a:p>
        </p:txBody>
      </p:sp>
      <p:sp>
        <p:nvSpPr>
          <p:cNvPr id="12" name="Text 8"/>
          <p:cNvSpPr txBox="1"/>
          <p:nvPr/>
        </p:nvSpPr>
        <p:spPr>
          <a:xfrm>
            <a:off x="4663440" y="1627632"/>
            <a:ext cx="3749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thesis, selection criteria, valuation framework and execution priorities.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48640" y="2212848"/>
            <a:ext cx="8046720" cy="493776"/>
          </a:xfrm>
          <a:prstGeom prst="roundRect">
            <a:avLst>
              <a:gd name="adj" fmla="val 14815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713232" y="2249424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800" y="2362992"/>
            <a:ext cx="193487" cy="19348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325880" y="2212848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Buy-Side Acquisition Search</a:t>
            </a:r>
            <a:endParaRPr lang="en-US" sz="1350" dirty="0"/>
          </a:p>
        </p:txBody>
      </p:sp>
      <p:sp>
        <p:nvSpPr>
          <p:cNvPr id="17" name="Text 12"/>
          <p:cNvSpPr txBox="1"/>
          <p:nvPr/>
        </p:nvSpPr>
        <p:spPr>
          <a:xfrm>
            <a:off x="4663440" y="2212848"/>
            <a:ext cx="3749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research, confidential outreach and a qualified opportunity pipeline.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48640" y="2798064"/>
            <a:ext cx="8046720" cy="493776"/>
          </a:xfrm>
          <a:prstGeom prst="roundRect">
            <a:avLst>
              <a:gd name="adj" fmla="val 14815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13232" y="283464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800" y="2948208"/>
            <a:ext cx="193487" cy="19348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325880" y="2798064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Sell-Side M&amp;A Advisory</a:t>
            </a:r>
            <a:endParaRPr lang="en-US" sz="1350" dirty="0"/>
          </a:p>
        </p:txBody>
      </p:sp>
      <p:sp>
        <p:nvSpPr>
          <p:cNvPr id="22" name="Text 16"/>
          <p:cNvSpPr txBox="1"/>
          <p:nvPr/>
        </p:nvSpPr>
        <p:spPr>
          <a:xfrm>
            <a:off x="4663440" y="2798064"/>
            <a:ext cx="3749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Preparation, buyer engagement, offer evaluation and transaction execution.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548640" y="3383280"/>
            <a:ext cx="8046720" cy="493776"/>
          </a:xfrm>
          <a:prstGeom prst="roundRect">
            <a:avLst>
              <a:gd name="adj" fmla="val 14815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713232" y="3419856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800" y="3533424"/>
            <a:ext cx="193487" cy="193487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325880" y="3383280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Valuation and Exit Planning</a:t>
            </a:r>
            <a:endParaRPr lang="en-US" sz="1350" dirty="0"/>
          </a:p>
        </p:txBody>
      </p:sp>
      <p:sp>
        <p:nvSpPr>
          <p:cNvPr id="27" name="Text 20"/>
          <p:cNvSpPr txBox="1"/>
          <p:nvPr/>
        </p:nvSpPr>
        <p:spPr>
          <a:xfrm>
            <a:off x="4663440" y="3383280"/>
            <a:ext cx="3749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value, earnings analysis, readiness and ownership alternatives.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548640" y="3968496"/>
            <a:ext cx="8046720" cy="493776"/>
          </a:xfrm>
          <a:prstGeom prst="roundRect">
            <a:avLst>
              <a:gd name="adj" fmla="val 14815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713232" y="4005072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800" y="4118640"/>
            <a:ext cx="193487" cy="193487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325880" y="3968496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 Raising &amp; Corporate Finance</a:t>
            </a:r>
            <a:endParaRPr lang="en-US" sz="1350" dirty="0"/>
          </a:p>
        </p:txBody>
      </p:sp>
      <p:sp>
        <p:nvSpPr>
          <p:cNvPr id="32" name="Text 24"/>
          <p:cNvSpPr txBox="1"/>
          <p:nvPr/>
        </p:nvSpPr>
        <p:spPr>
          <a:xfrm>
            <a:off x="4663440" y="3968496"/>
            <a:ext cx="3749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financing, growth capital and recapitalization advisory.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advise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and financial buyers, alongside owners planning a sale or liquidity event.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49808" y="182880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376" y="1942368"/>
            <a:ext cx="193487" cy="19348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98448" y="18288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acquirers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749808" y="237744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capabilities, expand geography and pursue complementary businesses.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3291840" y="16276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493008" y="182880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576" y="1942368"/>
            <a:ext cx="193487" cy="19348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041648" y="18288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Private equity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3493008" y="237744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platforms and add-ons aligned with a defined investment thesis.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035040" y="16276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6236208" y="182880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9776" y="1942368"/>
            <a:ext cx="193487" cy="19348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784848" y="18288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Family offices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236208" y="237744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acquisition opportunities suited to long-term ownership objectives.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548640" y="32278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749808" y="342900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376" y="3542568"/>
            <a:ext cx="193487" cy="193487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98448" y="34290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First-time acquirers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749808" y="397764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entrepreneurs and founder-led companies pursuing acquisition growth.</a:t>
            </a:r>
            <a:endParaRPr lang="en-US" sz="1150" dirty="0"/>
          </a:p>
        </p:txBody>
      </p:sp>
      <p:sp>
        <p:nvSpPr>
          <p:cNvPr id="28" name="Shape 21"/>
          <p:cNvSpPr/>
          <p:nvPr/>
        </p:nvSpPr>
        <p:spPr>
          <a:xfrm>
            <a:off x="3291840" y="32278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3493008" y="342900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6576" y="3542568"/>
            <a:ext cx="193487" cy="193487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4041648" y="34290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Search funds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3493008" y="397764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opportunities and coordinate the path from search to ownership.</a:t>
            </a:r>
            <a:endParaRPr lang="en-US" sz="1150" dirty="0"/>
          </a:p>
        </p:txBody>
      </p:sp>
      <p:sp>
        <p:nvSpPr>
          <p:cNvPr id="33" name="Shape 25"/>
          <p:cNvSpPr/>
          <p:nvPr/>
        </p:nvSpPr>
        <p:spPr>
          <a:xfrm>
            <a:off x="6035040" y="32278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236208" y="3429000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9776" y="3542568"/>
            <a:ext cx="193487" cy="193487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6784848" y="3429000"/>
            <a:ext cx="1645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owners</a:t>
            </a:r>
            <a:endParaRPr lang="en-US" sz="1400" dirty="0"/>
          </a:p>
        </p:txBody>
      </p:sp>
      <p:sp>
        <p:nvSpPr>
          <p:cNvPr id="37" name="Text 28"/>
          <p:cNvSpPr txBox="1"/>
          <p:nvPr/>
        </p:nvSpPr>
        <p:spPr>
          <a:xfrm>
            <a:off x="6236208" y="397764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value, prepare for market and navigate a confidential sale process.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acquisition advisory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what to buy, why it fits and how the acquisition should create value.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2499360" cy="1783080"/>
          </a:xfrm>
          <a:prstGeom prst="roundRect">
            <a:avLst>
              <a:gd name="adj" fmla="val 410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04672" y="17556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212848"/>
            <a:ext cx="1987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Acquisition thesis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804672" y="2560320"/>
            <a:ext cx="1987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growth objectives into specific sectors, capabilities, geographies and target characteristics.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322320" y="1627632"/>
            <a:ext cx="2499360" cy="1783080"/>
          </a:xfrm>
          <a:prstGeom prst="roundRect">
            <a:avLst>
              <a:gd name="adj" fmla="val 410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3578352" y="17556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3578352" y="2212848"/>
            <a:ext cx="1987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Investment discipline</a:t>
            </a:r>
            <a:endParaRPr lang="en-US" sz="1450" dirty="0"/>
          </a:p>
        </p:txBody>
      </p:sp>
      <p:sp>
        <p:nvSpPr>
          <p:cNvPr id="15" name="Text 12"/>
          <p:cNvSpPr txBox="1"/>
          <p:nvPr/>
        </p:nvSpPr>
        <p:spPr>
          <a:xfrm>
            <a:off x="3578352" y="2560320"/>
            <a:ext cx="1987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financial criteria, valuation parameters and the risks that would rule out a transaction.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096000" y="1627632"/>
            <a:ext cx="2499360" cy="1783080"/>
          </a:xfrm>
          <a:prstGeom prst="roundRect">
            <a:avLst>
              <a:gd name="adj" fmla="val 410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6352032" y="17556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6352032" y="2212848"/>
            <a:ext cx="1987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Execution plan</a:t>
            </a:r>
            <a:endParaRPr lang="en-US" sz="1450" dirty="0"/>
          </a:p>
        </p:txBody>
      </p:sp>
      <p:sp>
        <p:nvSpPr>
          <p:cNvPr id="19" name="Text 16"/>
          <p:cNvSpPr txBox="1"/>
          <p:nvPr/>
        </p:nvSpPr>
        <p:spPr>
          <a:xfrm>
            <a:off x="6352032" y="2560320"/>
            <a:ext cx="1987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decision responsibilities, diligence priorities, financing needs and integration considerations.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48640" y="3639312"/>
            <a:ext cx="8046720" cy="868680"/>
          </a:xfrm>
          <a:prstGeom prst="roundRect">
            <a:avLst>
              <a:gd name="adj" fmla="val 8421"/>
            </a:avLst>
          </a:prstGeom>
          <a:solidFill>
            <a:srgbClr val="0F3C51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1" descr="a_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3881628"/>
            <a:ext cx="315425" cy="384048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417320" y="3730752"/>
            <a:ext cx="6903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clear mandate gives management and investors a consistent basis for deciding which opportunities deserve time and capital.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Buy-side acquisition search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focused opportunity pipeline through research and direct owner engagement.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1353312" y="2103120"/>
            <a:ext cx="6437376" cy="0"/>
          </a:xfrm>
          <a:prstGeom prst="line">
            <a:avLst/>
          </a:prstGeom>
          <a:noFill/>
          <a:ln w="12700">
            <a:solidFill>
              <a:srgbClr val="C49E5B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1033272" y="1783080"/>
            <a:ext cx="640080" cy="64008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008" y="1956816"/>
            <a:ext cx="292608" cy="29260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40080" y="2606040"/>
            <a:ext cx="1426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850" dirty="0"/>
          </a:p>
        </p:txBody>
      </p:sp>
      <p:sp>
        <p:nvSpPr>
          <p:cNvPr id="12" name="Text 8"/>
          <p:cNvSpPr txBox="1"/>
          <p:nvPr/>
        </p:nvSpPr>
        <p:spPr>
          <a:xfrm>
            <a:off x="621792" y="281635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Define the mandate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658368" y="3328416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target criteria, priority markets, existing relationships and do-not-contact lists.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2642616" y="1783080"/>
            <a:ext cx="640080" cy="64008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352" y="1956816"/>
            <a:ext cx="292608" cy="29260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249424" y="2606040"/>
            <a:ext cx="1426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850" dirty="0"/>
          </a:p>
        </p:txBody>
      </p:sp>
      <p:sp>
        <p:nvSpPr>
          <p:cNvPr id="17" name="Text 12"/>
          <p:cNvSpPr txBox="1"/>
          <p:nvPr/>
        </p:nvSpPr>
        <p:spPr>
          <a:xfrm>
            <a:off x="2231136" y="281635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 and prioritize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2267712" y="3328416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the market, identify relevant businesses and assess strategic fit.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251960" y="1783080"/>
            <a:ext cx="640080" cy="64008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5696" y="1956816"/>
            <a:ext cx="292608" cy="29260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858768" y="2606040"/>
            <a:ext cx="1426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850" dirty="0"/>
          </a:p>
        </p:txBody>
      </p:sp>
      <p:sp>
        <p:nvSpPr>
          <p:cNvPr id="22" name="Text 16"/>
          <p:cNvSpPr txBox="1"/>
          <p:nvPr/>
        </p:nvSpPr>
        <p:spPr>
          <a:xfrm>
            <a:off x="3840480" y="281635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Engage owners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3877056" y="3328416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tailored calls, email and professional networks to develop conversations.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5861304" y="1783080"/>
            <a:ext cx="640080" cy="64008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5040" y="1956816"/>
            <a:ext cx="292608" cy="29260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468112" y="2606040"/>
            <a:ext cx="1426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850" dirty="0"/>
          </a:p>
        </p:txBody>
      </p:sp>
      <p:sp>
        <p:nvSpPr>
          <p:cNvPr id="27" name="Text 20"/>
          <p:cNvSpPr txBox="1"/>
          <p:nvPr/>
        </p:nvSpPr>
        <p:spPr>
          <a:xfrm>
            <a:off x="5449824" y="281635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Qualify opportunities</a:t>
            </a:r>
            <a:endParaRPr lang="en-US" sz="1250" dirty="0"/>
          </a:p>
        </p:txBody>
      </p:sp>
      <p:sp>
        <p:nvSpPr>
          <p:cNvPr id="28" name="Text 21"/>
          <p:cNvSpPr txBox="1"/>
          <p:nvPr/>
        </p:nvSpPr>
        <p:spPr>
          <a:xfrm>
            <a:off x="5486400" y="3328416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owner interest, business characteristics and available financial information.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7470648" y="1783080"/>
            <a:ext cx="640080" cy="64008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4384" y="1956816"/>
            <a:ext cx="292608" cy="29260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077456" y="2606040"/>
            <a:ext cx="1426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</a:t>
            </a:r>
            <a:endParaRPr lang="en-US" sz="850" dirty="0"/>
          </a:p>
        </p:txBody>
      </p:sp>
      <p:sp>
        <p:nvSpPr>
          <p:cNvPr id="32" name="Text 24"/>
          <p:cNvSpPr txBox="1"/>
          <p:nvPr/>
        </p:nvSpPr>
        <p:spPr>
          <a:xfrm>
            <a:off x="7059168" y="281635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and advance</a:t>
            </a:r>
            <a:endParaRPr lang="en-US" sz="1250" dirty="0"/>
          </a:p>
        </p:txBody>
      </p:sp>
      <p:sp>
        <p:nvSpPr>
          <p:cNvPr id="33" name="Text 25"/>
          <p:cNvSpPr txBox="1"/>
          <p:nvPr/>
        </p:nvSpPr>
        <p:spPr>
          <a:xfrm>
            <a:off x="7095744" y="3328416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a shared pipeline, review progress and agree next steps with the client.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EXECUTION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opportunity to closing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advisors guide the decisions that determine value, risk and execution.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2727960" cy="566928"/>
          </a:xfrm>
          <a:prstGeom prst="homePlate">
            <a:avLst/>
          </a:prstGeom>
          <a:solidFill>
            <a:srgbClr val="8C6F3C"/>
          </a:solidFill>
          <a:ln w="25400">
            <a:solidFill>
              <a:srgbClr val="042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22960" y="1645920"/>
            <a:ext cx="195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421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Evaluate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37744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earnings, valuation, strategic fit and potential synergies. Identify issues early.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230880" y="1645920"/>
            <a:ext cx="2727960" cy="566928"/>
          </a:xfrm>
          <a:prstGeom prst="chevron">
            <a:avLst/>
          </a:prstGeom>
          <a:solidFill>
            <a:srgbClr val="A88547"/>
          </a:solidFill>
          <a:ln w="25400">
            <a:solidFill>
              <a:srgbClr val="042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3642360" y="1645920"/>
            <a:ext cx="195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421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Negotiate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642360" y="237744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 offer and letter of intent. Assess price, consideration, conditions and deal structure.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913120" y="1645920"/>
            <a:ext cx="2727960" cy="566928"/>
          </a:xfrm>
          <a:prstGeom prst="chevron">
            <a:avLst/>
          </a:prstGeom>
          <a:solidFill>
            <a:srgbClr val="C49E5B"/>
          </a:solidFill>
          <a:ln w="25400">
            <a:solidFill>
              <a:srgbClr val="042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6324600" y="1645920"/>
            <a:ext cx="195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421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Execute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6324600" y="237744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diligence, financing and the closing process with management and specialist advisors.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48640" y="3520440"/>
            <a:ext cx="8046720" cy="960120"/>
          </a:xfrm>
          <a:prstGeom prst="roundRect">
            <a:avLst>
              <a:gd name="adj" fmla="val 7619"/>
            </a:avLst>
          </a:prstGeom>
          <a:solidFill>
            <a:srgbClr val="0F3C51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1" descr="a_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3808476"/>
            <a:ext cx="315425" cy="384048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1417320" y="3611880"/>
            <a:ext cx="6903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help clients assess the entire transaction: purchase price, contingent payments, financing, working capital, management continuity and the transition after closing.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Sell-side M&amp;A advisory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confidential process built around the owner’s objectives and the business’s strengths.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  <p:pic>
        <p:nvPicPr>
          <p:cNvPr id="7" name="Image 0" descr="a_half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69280" y="0"/>
            <a:ext cx="3474720" cy="51435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1847088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208" y="1960656"/>
            <a:ext cx="193487" cy="19348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43000" y="1828800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Prepare and position</a:t>
            </a:r>
            <a:endParaRPr lang="en-US" sz="1350" dirty="0"/>
          </a:p>
        </p:txBody>
      </p:sp>
      <p:sp>
        <p:nvSpPr>
          <p:cNvPr id="11" name="Text 7"/>
          <p:cNvSpPr txBox="1"/>
          <p:nvPr/>
        </p:nvSpPr>
        <p:spPr>
          <a:xfrm>
            <a:off x="1143000" y="2084832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financial performance, identify value drivers and develop transaction materials.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48640" y="2487168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208" y="2600736"/>
            <a:ext cx="193487" cy="19348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43000" y="2468880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Reach qualified buyers</a:t>
            </a:r>
            <a:endParaRPr lang="en-US" sz="1350" dirty="0"/>
          </a:p>
        </p:txBody>
      </p:sp>
      <p:sp>
        <p:nvSpPr>
          <p:cNvPr id="15" name="Text 10"/>
          <p:cNvSpPr txBox="1"/>
          <p:nvPr/>
        </p:nvSpPr>
        <p:spPr>
          <a:xfrm>
            <a:off x="1143000" y="2724912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strategic and financial acquirers, manage outreach and screen interest.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548640" y="3127248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208" y="3240816"/>
            <a:ext cx="193487" cy="19348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143000" y="3108960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 competition</a:t>
            </a:r>
            <a:endParaRPr lang="en-US" sz="1350" dirty="0"/>
          </a:p>
        </p:txBody>
      </p:sp>
      <p:sp>
        <p:nvSpPr>
          <p:cNvPr id="19" name="Text 13"/>
          <p:cNvSpPr txBox="1"/>
          <p:nvPr/>
        </p:nvSpPr>
        <p:spPr>
          <a:xfrm>
            <a:off x="1143000" y="3364992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offers, negotiate key terms and balance value with execution risk.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548640" y="3840480"/>
            <a:ext cx="4846320" cy="749808"/>
          </a:xfrm>
          <a:prstGeom prst="roundRect">
            <a:avLst>
              <a:gd name="adj" fmla="val 9756"/>
            </a:avLst>
          </a:prstGeom>
          <a:solidFill>
            <a:srgbClr val="0F3C51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a_m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960" y="4023360"/>
            <a:ext cx="315425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417320" y="3931920"/>
            <a:ext cx="3703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 sale mandates, recapitalizations, strategic combinations and selected divestitures, with support tailored to the situation.</a:t>
            </a:r>
            <a:endParaRPr lang="en-US" sz="1250" dirty="0"/>
          </a:p>
        </p:txBody>
      </p:sp>
      <p:sp>
        <p:nvSpPr>
          <p:cNvPr id="23" name="Text 16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SELL-SIDE PROCESS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disciplined sale process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tailored sequence with clear responsibilities and communication throughout.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731520" y="1847088"/>
            <a:ext cx="7680960" cy="0"/>
          </a:xfrm>
          <a:prstGeom prst="line">
            <a:avLst/>
          </a:prstGeom>
          <a:noFill/>
          <a:ln w="1587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31520" y="1682496"/>
            <a:ext cx="329184" cy="329184"/>
          </a:xfrm>
          <a:prstGeom prst="ellipse">
            <a:avLst/>
          </a:prstGeom>
          <a:solidFill>
            <a:srgbClr val="04212E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48640" y="2194560"/>
            <a:ext cx="1463040" cy="201168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731520" y="2304288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27432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Preparation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731520" y="306324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objectives, financials and readiness. Prepare marketing materials.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2377440" y="1682496"/>
            <a:ext cx="329184" cy="329184"/>
          </a:xfrm>
          <a:prstGeom prst="ellipse">
            <a:avLst/>
          </a:prstGeom>
          <a:solidFill>
            <a:srgbClr val="04212E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2194560" y="2194560"/>
            <a:ext cx="1463040" cy="201168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2377440" y="2304288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377440" y="27432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Buyer outreach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2377440" y="306324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 selected buyers, manage NDAs and qualify interest.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4023360" y="1682496"/>
            <a:ext cx="329184" cy="329184"/>
          </a:xfrm>
          <a:prstGeom prst="ellipse">
            <a:avLst/>
          </a:prstGeom>
          <a:solidFill>
            <a:srgbClr val="04212E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840480" y="2194560"/>
            <a:ext cx="1463040" cy="201168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4023360" y="2304288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22" name="Text 19"/>
          <p:cNvSpPr txBox="1"/>
          <p:nvPr/>
        </p:nvSpPr>
        <p:spPr>
          <a:xfrm>
            <a:off x="4023360" y="27432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Offers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4023360" y="306324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indications, hold management meetings and negotiate an LOI.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5669280" y="1682496"/>
            <a:ext cx="329184" cy="329184"/>
          </a:xfrm>
          <a:prstGeom prst="ellipse">
            <a:avLst/>
          </a:prstGeom>
          <a:solidFill>
            <a:srgbClr val="04212E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5486400" y="2194560"/>
            <a:ext cx="1463040" cy="201168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5669280" y="2304288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5669280" y="27432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Diligence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5669280" y="306324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information requests and resolve financial and business issues.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7315200" y="1682496"/>
            <a:ext cx="329184" cy="329184"/>
          </a:xfrm>
          <a:prstGeom prst="ellipse">
            <a:avLst/>
          </a:prstGeom>
          <a:solidFill>
            <a:srgbClr val="C49E5B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7132320" y="2194560"/>
            <a:ext cx="1463040" cy="201168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7315200" y="2304288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C49E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315200" y="27432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7315200" y="3063240"/>
            <a:ext cx="1188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final negotiations, financing coordination and transition planning.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437083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depends on business readiness, buyer response, financing and transaction complexity.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AND CAPITAL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Valuation and capital decisions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economics before committing to a transaction.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3017520" cy="2852928"/>
          </a:xfrm>
          <a:prstGeom prst="roundRect">
            <a:avLst>
              <a:gd name="adj" fmla="val 2564"/>
            </a:avLst>
          </a:prstGeom>
          <a:solidFill>
            <a:srgbClr val="0F3C51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22960" y="182880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FOCUS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194560"/>
            <a:ext cx="2514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85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full economic outcome: value, terms, liquidity, retained ownership and the obligations that continue after closing.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3794760" y="1627632"/>
            <a:ext cx="4800600" cy="868680"/>
          </a:xfrm>
          <a:prstGeom prst="roundRect">
            <a:avLst>
              <a:gd name="adj" fmla="val 842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995928" y="1847088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9496" y="1960656"/>
            <a:ext cx="193487" cy="193487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572000" y="174650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valuation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572000" y="2020824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adjusted earnings, market evidence, growth prospects and company-specific risks.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794760" y="2606040"/>
            <a:ext cx="4800600" cy="868680"/>
          </a:xfrm>
          <a:prstGeom prst="roundRect">
            <a:avLst>
              <a:gd name="adj" fmla="val 842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3995928" y="2825496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9496" y="2939064"/>
            <a:ext cx="193487" cy="193487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572000" y="272491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planning</a:t>
            </a:r>
            <a:endParaRPr lang="en-US" sz="1350" dirty="0"/>
          </a:p>
        </p:txBody>
      </p:sp>
      <p:sp>
        <p:nvSpPr>
          <p:cNvPr id="20" name="Text 15"/>
          <p:cNvSpPr txBox="1"/>
          <p:nvPr/>
        </p:nvSpPr>
        <p:spPr>
          <a:xfrm>
            <a:off x="4572000" y="2999232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readiness gaps, management dependencies and practical steps to prepare for a future sale.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3794760" y="3584448"/>
            <a:ext cx="4800600" cy="868680"/>
          </a:xfrm>
          <a:prstGeom prst="roundRect">
            <a:avLst>
              <a:gd name="adj" fmla="val 842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3995928" y="3803904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9496" y="3917472"/>
            <a:ext cx="193487" cy="193487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4572000" y="370332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 advisory</a:t>
            </a:r>
            <a:endParaRPr lang="en-US" sz="1350" dirty="0"/>
          </a:p>
        </p:txBody>
      </p:sp>
      <p:sp>
        <p:nvSpPr>
          <p:cNvPr id="25" name="Text 19"/>
          <p:cNvSpPr txBox="1"/>
          <p:nvPr/>
        </p:nvSpPr>
        <p:spPr>
          <a:xfrm>
            <a:off x="4572000" y="397764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debt and equity alternatives, acquisition financing and recapitalization structures.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FOCUS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Focused sector coverage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research supports target screening, buyer selection and transaction positioning.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1810512"/>
            <a:ext cx="292608" cy="2926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" y="213055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Services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260604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 firms, legal technology and legal services platforms.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91840" y="16276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440" y="1810512"/>
            <a:ext cx="292608" cy="29260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520440" y="213055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 Healthcare &amp; Personal Care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3520440" y="260604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healthcare, Medicaid personal care and skilled services.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035040" y="16276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3640" y="1810512"/>
            <a:ext cx="292608" cy="29260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263640" y="213055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Medical Aesthetics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6263640" y="260604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spas, aesthetic practices and multisite platforms.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548640" y="32278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" y="3410712"/>
            <a:ext cx="292608" cy="29260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77240" y="373075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Professional Services</a:t>
            </a:r>
            <a:endParaRPr lang="en-US" sz="1300" dirty="0"/>
          </a:p>
        </p:txBody>
      </p:sp>
      <p:sp>
        <p:nvSpPr>
          <p:cNvPr id="23" name="Text 16"/>
          <p:cNvSpPr txBox="1"/>
          <p:nvPr/>
        </p:nvSpPr>
        <p:spPr>
          <a:xfrm>
            <a:off x="777240" y="420624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Consulting, accounting and other expertise-driven businesses.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3291840" y="32278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0440" y="3410712"/>
            <a:ext cx="292608" cy="292608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3520440" y="373075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Engineering &amp; Construction</a:t>
            </a:r>
            <a:endParaRPr lang="en-US" sz="1300" dirty="0"/>
          </a:p>
        </p:txBody>
      </p:sp>
      <p:sp>
        <p:nvSpPr>
          <p:cNvPr id="27" name="Text 19"/>
          <p:cNvSpPr txBox="1"/>
          <p:nvPr/>
        </p:nvSpPr>
        <p:spPr>
          <a:xfrm>
            <a:off x="3520440" y="420624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firms, contractors and construction services companies.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6035040" y="3227832"/>
            <a:ext cx="2560320" cy="1417320"/>
          </a:xfrm>
          <a:prstGeom prst="roundRect">
            <a:avLst>
              <a:gd name="adj" fmla="val 5161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3640" y="3410712"/>
            <a:ext cx="292608" cy="292608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6263640" y="3730752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Technology</a:t>
            </a:r>
            <a:endParaRPr lang="en-US" sz="1300" dirty="0"/>
          </a:p>
        </p:txBody>
      </p:sp>
      <p:sp>
        <p:nvSpPr>
          <p:cNvPr id="31" name="Text 22"/>
          <p:cNvSpPr txBox="1"/>
          <p:nvPr/>
        </p:nvSpPr>
        <p:spPr>
          <a:xfrm>
            <a:off x="6263640" y="420624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Software, SaaS, IT services and technology-enabled businesses.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INTELLIGENCE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AI-native research. Advisor-led execution.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extends our research and analytical capacity across the transaction process.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1600200" cy="256032"/>
          </a:xfrm>
          <a:prstGeom prst="roundRect">
            <a:avLst>
              <a:gd name="adj" fmla="val 50000"/>
            </a:avLst>
          </a:prstGeom>
          <a:solidFill>
            <a:srgbClr val="2764F3"/>
          </a:solidFill>
          <a:ln w="12700">
            <a:solidFill>
              <a:srgbClr val="2764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548640" y="1627632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AI-NATIVE RESEARCH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548640" y="2029968"/>
            <a:ext cx="4663440" cy="731520"/>
          </a:xfrm>
          <a:prstGeom prst="roundRect">
            <a:avLst>
              <a:gd name="adj" fmla="val 10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13232" y="2185416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2764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2295144"/>
            <a:ext cx="201168" cy="20116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80160" y="211226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and screening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1280160" y="235915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market information, identify relevant companies and support target and buyer prioritization.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48640" y="2852928"/>
            <a:ext cx="4663440" cy="731520"/>
          </a:xfrm>
          <a:prstGeom prst="roundRect">
            <a:avLst>
              <a:gd name="adj" fmla="val 10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713232" y="3008376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2764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3118104"/>
            <a:ext cx="201168" cy="20116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280160" y="293522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Outreach and follow-up</a:t>
            </a:r>
            <a:endParaRPr lang="en-US" sz="1300" dirty="0"/>
          </a:p>
        </p:txBody>
      </p:sp>
      <p:sp>
        <p:nvSpPr>
          <p:cNvPr id="19" name="Text 14"/>
          <p:cNvSpPr txBox="1"/>
          <p:nvPr/>
        </p:nvSpPr>
        <p:spPr>
          <a:xfrm>
            <a:off x="1280160" y="318211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relevant messaging, track responses and maintain visibility into the opportunity pipeline.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548640" y="3675888"/>
            <a:ext cx="4663440" cy="731520"/>
          </a:xfrm>
          <a:prstGeom prst="roundRect">
            <a:avLst>
              <a:gd name="adj" fmla="val 10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713232" y="3831336"/>
            <a:ext cx="420624" cy="420624"/>
          </a:xfrm>
          <a:prstGeom prst="ellipse">
            <a:avLst/>
          </a:prstGeom>
          <a:solidFill>
            <a:srgbClr val="0F3C51"/>
          </a:solidFill>
          <a:ln w="9525">
            <a:solidFill>
              <a:srgbClr val="2764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3941064"/>
            <a:ext cx="201168" cy="201168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280160" y="3758184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 and coordination</a:t>
            </a:r>
            <a:endParaRPr lang="en-US" sz="1300" dirty="0"/>
          </a:p>
        </p:txBody>
      </p:sp>
      <p:sp>
        <p:nvSpPr>
          <p:cNvPr id="24" name="Text 18"/>
          <p:cNvSpPr txBox="1"/>
          <p:nvPr/>
        </p:nvSpPr>
        <p:spPr>
          <a:xfrm>
            <a:off x="1280160" y="400507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financial review, organize transaction information and monitor open decisions and next steps.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5486400" y="1627632"/>
            <a:ext cx="1828800" cy="256032"/>
          </a:xfrm>
          <a:prstGeom prst="roundRect">
            <a:avLst>
              <a:gd name="adj" fmla="val 50000"/>
            </a:avLst>
          </a:prstGeom>
          <a:solidFill>
            <a:srgbClr val="C49E5B"/>
          </a:solidFill>
          <a:ln w="127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 txBox="1"/>
          <p:nvPr/>
        </p:nvSpPr>
        <p:spPr>
          <a:xfrm>
            <a:off x="5486400" y="1627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0421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ADVISOR-LED EXECUTION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5486400" y="2029968"/>
            <a:ext cx="3108960" cy="2377440"/>
          </a:xfrm>
          <a:prstGeom prst="roundRect">
            <a:avLst>
              <a:gd name="adj" fmla="val 3077"/>
            </a:avLst>
          </a:prstGeom>
          <a:solidFill>
            <a:srgbClr val="0F3C51"/>
          </a:solidFill>
          <a:ln w="952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4" descr="a_m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0720" y="2240280"/>
            <a:ext cx="300405" cy="36576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760720" y="2743200"/>
            <a:ext cx="2560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professionals lead valuation, relationships, positioning and negotiation. Client decisions remain grounded in business facts and dealmaking judgment.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Moses Shmueli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Partner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66928" y="1618488"/>
            <a:ext cx="1975104" cy="1975104"/>
          </a:xfrm>
          <a:prstGeom prst="ellipse">
            <a:avLst/>
          </a:prstGeom>
          <a:solidFill>
            <a:srgbClr val="04212E"/>
          </a:solidFill>
          <a:ln w="254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a_he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1691640"/>
            <a:ext cx="1828800" cy="18288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926080" y="160020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decades of M&amp;A, private equity and corporate finance experience, with more than $2 billion in aggregate transaction value across his career.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2926080" y="2377440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Moses leads client strategy, positioning, negotiations and critical transaction decisions. He is a featured lecturer in NYU Stern’s Entrepreneurship Through Acquisition program and holds a degree with honors from NYU Stern.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926080" y="3246120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RECOGNITION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2926080" y="3520440"/>
            <a:ext cx="3200400" cy="1005840"/>
          </a:xfrm>
          <a:prstGeom prst="roundRect">
            <a:avLst>
              <a:gd name="adj" fmla="val 727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0" y="3648456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429000" y="363016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M&amp;A Advisor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3108960" y="39319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Telecommunications and International Healthcare / Lifesciences Deal of the Year (2023); Corporate / Strategic Deal of the Year (2021).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309360" y="3520440"/>
            <a:ext cx="2286000" cy="1005840"/>
          </a:xfrm>
          <a:prstGeom prst="roundRect">
            <a:avLst>
              <a:gd name="adj" fmla="val 727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3648456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812280" y="3630168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Generational Equity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6492240" y="39319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Dealmaker of the Year (2023).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team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3385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Origination, financial analysis and transaction support across NEA’s engagements.</a:t>
            </a:r>
            <a:endParaRPr lang="en-US" sz="1350" dirty="0"/>
          </a:p>
        </p:txBody>
      </p:sp>
      <p:pic>
        <p:nvPicPr>
          <p:cNvPr id="5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548640" y="1627632"/>
            <a:ext cx="1463040" cy="283464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1828800"/>
            <a:ext cx="731520" cy="73152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91440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Uriel Setareh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2980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ADVISOR</a:t>
            </a:r>
            <a:endParaRPr lang="en-US" sz="85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3291840"/>
            <a:ext cx="1188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relationships, origination, positioning, negotiation and process management.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2194560" y="1627632"/>
            <a:ext cx="1463040" cy="283464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2560320" y="1828800"/>
            <a:ext cx="731520" cy="73152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256032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DC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2286000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Daniel Cohen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2286000" y="2980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ASSOCIATE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2331720" y="3291840"/>
            <a:ext cx="1188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analysis, transaction materials, buyer outreach and diligence coordination.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3840480" y="1627632"/>
            <a:ext cx="1463040" cy="283464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4206240" y="1828800"/>
            <a:ext cx="731520" cy="73152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420624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3931920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David Abraham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3931920" y="2980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ANALYST</a:t>
            </a:r>
            <a:endParaRPr lang="en-US" sz="850" dirty="0"/>
          </a:p>
        </p:txBody>
      </p:sp>
      <p:sp>
        <p:nvSpPr>
          <p:cNvPr id="25" name="Text 22"/>
          <p:cNvSpPr txBox="1"/>
          <p:nvPr/>
        </p:nvSpPr>
        <p:spPr>
          <a:xfrm>
            <a:off x="3977640" y="3291840"/>
            <a:ext cx="1188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Valuation, company screening and market research.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5486400" y="1627632"/>
            <a:ext cx="1463040" cy="283464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5852160" y="1828800"/>
            <a:ext cx="731520" cy="73152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585216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GG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5577840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Gavi Goldberg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5577840" y="2980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ANALYST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5623560" y="3291840"/>
            <a:ext cx="1188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identification, financial analysis and pipeline tracking.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7132320" y="1627632"/>
            <a:ext cx="1463040" cy="2834640"/>
          </a:xfrm>
          <a:prstGeom prst="roundRect">
            <a:avLst>
              <a:gd name="adj" fmla="val 5000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0"/>
          <p:cNvSpPr/>
          <p:nvPr/>
        </p:nvSpPr>
        <p:spPr>
          <a:xfrm>
            <a:off x="7498080" y="1828800"/>
            <a:ext cx="731520" cy="731520"/>
          </a:xfrm>
          <a:prstGeom prst="ellipse">
            <a:avLst/>
          </a:prstGeom>
          <a:solidFill>
            <a:srgbClr val="0F3C51"/>
          </a:solidFill>
          <a:ln w="15875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 txBox="1"/>
          <p:nvPr/>
        </p:nvSpPr>
        <p:spPr>
          <a:xfrm>
            <a:off x="749808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KS</a:t>
            </a:r>
            <a:endParaRPr lang="en-US" sz="2000" dirty="0"/>
          </a:p>
        </p:txBody>
      </p:sp>
      <p:sp>
        <p:nvSpPr>
          <p:cNvPr id="35" name="Text 32"/>
          <p:cNvSpPr txBox="1"/>
          <p:nvPr/>
        </p:nvSpPr>
        <p:spPr>
          <a:xfrm>
            <a:off x="7223760" y="26974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Kyle Siegel</a:t>
            </a:r>
            <a:endParaRPr lang="en-US" sz="1300" dirty="0"/>
          </a:p>
        </p:txBody>
      </p:sp>
      <p:sp>
        <p:nvSpPr>
          <p:cNvPr id="36" name="Text 33"/>
          <p:cNvSpPr txBox="1"/>
          <p:nvPr/>
        </p:nvSpPr>
        <p:spPr>
          <a:xfrm>
            <a:off x="7223760" y="2980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b="1" kern="0" spc="15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ANALYST</a:t>
            </a:r>
            <a:endParaRPr lang="en-US" sz="850" dirty="0"/>
          </a:p>
        </p:txBody>
      </p:sp>
      <p:sp>
        <p:nvSpPr>
          <p:cNvPr id="37" name="Text 34"/>
          <p:cNvSpPr txBox="1"/>
          <p:nvPr/>
        </p:nvSpPr>
        <p:spPr>
          <a:xfrm>
            <a:off x="7269480" y="3291840"/>
            <a:ext cx="1188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FBE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research, company evaluation and transaction support.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Confidentiality and client alignment</a:t>
            </a:r>
            <a:endParaRPr lang="en-US" sz="2800" dirty="0"/>
          </a:p>
        </p:txBody>
      </p:sp>
      <p:pic>
        <p:nvPicPr>
          <p:cNvPr id="4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11480"/>
            <a:ext cx="1234440" cy="31427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4773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850" dirty="0"/>
          </a:p>
        </p:txBody>
      </p:sp>
      <p:sp>
        <p:nvSpPr>
          <p:cNvPr id="6" name="Text 3"/>
          <p:cNvSpPr txBox="1"/>
          <p:nvPr/>
        </p:nvSpPr>
        <p:spPr>
          <a:xfrm>
            <a:off x="8138160" y="477316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F95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548640" y="1371600"/>
            <a:ext cx="2651760" cy="3108960"/>
          </a:xfrm>
          <a:prstGeom prst="roundRect">
            <a:avLst>
              <a:gd name="adj" fmla="val 2759"/>
            </a:avLst>
          </a:prstGeom>
          <a:solidFill>
            <a:srgbClr val="0F3C51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1645920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22960" y="242316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 information and maintain control as a transaction develops.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3429000" y="1371600"/>
            <a:ext cx="5166360" cy="530352"/>
          </a:xfrm>
          <a:prstGeom prst="roundRect">
            <a:avLst>
              <a:gd name="adj" fmla="val 1379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3611880" y="1508760"/>
            <a:ext cx="256032" cy="256032"/>
          </a:xfrm>
          <a:prstGeom prst="ellipse">
            <a:avLst/>
          </a:prstGeom>
          <a:solidFill>
            <a:srgbClr val="C49E5B"/>
          </a:solidFill>
          <a:ln w="127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1572768"/>
            <a:ext cx="128016" cy="12801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023360" y="1371600"/>
            <a:ext cx="2148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Confidential engagement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6217920" y="1371600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scope, objectives and communication process at the outset.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3429000" y="1993392"/>
            <a:ext cx="5166360" cy="530352"/>
          </a:xfrm>
          <a:prstGeom prst="roundRect">
            <a:avLst>
              <a:gd name="adj" fmla="val 1379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3611880" y="2130552"/>
            <a:ext cx="256032" cy="256032"/>
          </a:xfrm>
          <a:prstGeom prst="ellipse">
            <a:avLst/>
          </a:prstGeom>
          <a:solidFill>
            <a:srgbClr val="C49E5B"/>
          </a:solidFill>
          <a:ln w="127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2194560"/>
            <a:ext cx="128016" cy="12801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023360" y="1993392"/>
            <a:ext cx="2148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Controlled disclosure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6217920" y="1993392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NDAs and staged information sharing before releasing sensitive materials.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3429000" y="2615184"/>
            <a:ext cx="5166360" cy="530352"/>
          </a:xfrm>
          <a:prstGeom prst="roundRect">
            <a:avLst>
              <a:gd name="adj" fmla="val 1379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3611880" y="2752344"/>
            <a:ext cx="256032" cy="256032"/>
          </a:xfrm>
          <a:prstGeom prst="ellipse">
            <a:avLst/>
          </a:prstGeom>
          <a:solidFill>
            <a:srgbClr val="C49E5B"/>
          </a:solidFill>
          <a:ln w="127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2816352"/>
            <a:ext cx="128016" cy="12801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23360" y="2615184"/>
            <a:ext cx="2148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Qualified counterparties</a:t>
            </a:r>
            <a:endParaRPr lang="en-US" sz="1300" dirty="0"/>
          </a:p>
        </p:txBody>
      </p:sp>
      <p:sp>
        <p:nvSpPr>
          <p:cNvPr id="24" name="Text 17"/>
          <p:cNvSpPr txBox="1"/>
          <p:nvPr/>
        </p:nvSpPr>
        <p:spPr>
          <a:xfrm>
            <a:off x="6217920" y="2615184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buyer or seller fit, credibility and transaction readiness.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3429000" y="3236976"/>
            <a:ext cx="5166360" cy="530352"/>
          </a:xfrm>
          <a:prstGeom prst="roundRect">
            <a:avLst>
              <a:gd name="adj" fmla="val 1379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3611880" y="3374136"/>
            <a:ext cx="256032" cy="256032"/>
          </a:xfrm>
          <a:prstGeom prst="ellipse">
            <a:avLst/>
          </a:prstGeom>
          <a:solidFill>
            <a:srgbClr val="C49E5B"/>
          </a:solidFill>
          <a:ln w="127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3438144"/>
            <a:ext cx="128016" cy="128016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4023360" y="3236976"/>
            <a:ext cx="2148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Organized diligence</a:t>
            </a:r>
            <a:endParaRPr lang="en-US" sz="1300" dirty="0"/>
          </a:p>
        </p:txBody>
      </p:sp>
      <p:sp>
        <p:nvSpPr>
          <p:cNvPr id="29" name="Text 21"/>
          <p:cNvSpPr txBox="1"/>
          <p:nvPr/>
        </p:nvSpPr>
        <p:spPr>
          <a:xfrm>
            <a:off x="6217920" y="3236976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access, information requests and specialist advisor involvement.</a:t>
            </a:r>
            <a:endParaRPr lang="en-US" sz="1100" dirty="0"/>
          </a:p>
        </p:txBody>
      </p:sp>
      <p:sp>
        <p:nvSpPr>
          <p:cNvPr id="30" name="Shape 22"/>
          <p:cNvSpPr/>
          <p:nvPr/>
        </p:nvSpPr>
        <p:spPr>
          <a:xfrm>
            <a:off x="3429000" y="3858768"/>
            <a:ext cx="5166360" cy="530352"/>
          </a:xfrm>
          <a:prstGeom prst="roundRect">
            <a:avLst>
              <a:gd name="adj" fmla="val 13793"/>
            </a:avLst>
          </a:prstGeom>
          <a:solidFill>
            <a:srgbClr val="0A3244"/>
          </a:solidFill>
          <a:ln w="9525">
            <a:solidFill>
              <a:srgbClr val="1F4B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3"/>
          <p:cNvSpPr/>
          <p:nvPr/>
        </p:nvSpPr>
        <p:spPr>
          <a:xfrm>
            <a:off x="3611880" y="3995928"/>
            <a:ext cx="256032" cy="256032"/>
          </a:xfrm>
          <a:prstGeom prst="ellipse">
            <a:avLst/>
          </a:prstGeom>
          <a:solidFill>
            <a:srgbClr val="C49E5B"/>
          </a:solidFill>
          <a:ln w="12700">
            <a:solidFill>
              <a:srgbClr val="C49E5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4059936"/>
            <a:ext cx="128016" cy="128016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4023360" y="3858768"/>
            <a:ext cx="2148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Clear decisions</a:t>
            </a:r>
            <a:endParaRPr lang="en-US" sz="1300" dirty="0"/>
          </a:p>
        </p:txBody>
      </p:sp>
      <p:sp>
        <p:nvSpPr>
          <p:cNvPr id="34" name="Text 25"/>
          <p:cNvSpPr txBox="1"/>
          <p:nvPr/>
        </p:nvSpPr>
        <p:spPr>
          <a:xfrm>
            <a:off x="6217920" y="3858768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price, terms and execution risk against the client’s objectives.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2920"/>
            <a:ext cx="2194560" cy="5587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463040"/>
            <a:ext cx="576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Let’s discuss your next transaction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1488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E0BE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Acquisition growth. A future exit. A strategic alternative.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78892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4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Moses Shmueli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08152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C4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PARTNER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511296"/>
            <a:ext cx="137160" cy="1371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22960" y="3474720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mshmueli@northeasternadvisors.com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785616"/>
            <a:ext cx="137160" cy="13716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22960" y="3749040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(646) 461-6630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4059936"/>
            <a:ext cx="137160" cy="13716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22960" y="4023360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northeasternadvisors.com</a:t>
            </a:r>
            <a:endParaRPr lang="en-US" sz="12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334256"/>
            <a:ext cx="137160" cy="13716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822960" y="4297680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224 W 35th Street, Suite 807  |  New York, NY 10001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1437</Words>
  <Application>Microsoft Macintosh PowerPoint</Application>
  <PresentationFormat>On-screen Show (16:9)</PresentationFormat>
  <Paragraphs>250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Northeastern Advisors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Northeastern Advisors | Corporate Overview</dc:title>
  <dc:subject>PptxGenJS Presentation</dc:subject>
  <dc:creator>PptxGenJS</dc:creator>
  <cp:lastModifiedBy>Moses Shmueli</cp:lastModifiedBy>
  <cp:revision>1</cp:revision>
  <dcterms:created xsi:type="dcterms:W3CDTF">2026-09-23T17:59:25Z</dcterms:created>
  <dcterms:modified xsi:type="dcterms:W3CDTF">2026-09-23T18:06:45Z</dcterms:modified>
</cp:coreProperties>
</file>